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443" r:id="rId1"/>
  </p:sldMasterIdLst>
  <p:notesMasterIdLst>
    <p:notesMasterId r:id="rId17"/>
  </p:notesMasterIdLst>
  <p:sldIdLst>
    <p:sldId id="256" r:id="rId2"/>
    <p:sldId id="257" r:id="rId3"/>
    <p:sldId id="258" r:id="rId4"/>
    <p:sldId id="259" r:id="rId5"/>
    <p:sldId id="260" r:id="rId6"/>
    <p:sldId id="262" r:id="rId7"/>
    <p:sldId id="263" r:id="rId8"/>
    <p:sldId id="270" r:id="rId9"/>
    <p:sldId id="265" r:id="rId10"/>
    <p:sldId id="264" r:id="rId11"/>
    <p:sldId id="271" r:id="rId12"/>
    <p:sldId id="266" r:id="rId13"/>
    <p:sldId id="269" r:id="rId14"/>
    <p:sldId id="267"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59" autoAdjust="0"/>
    <p:restoredTop sz="83937"/>
  </p:normalViewPr>
  <p:slideViewPr>
    <p:cSldViewPr snapToGrid="0">
      <p:cViewPr varScale="1">
        <p:scale>
          <a:sx n="90" d="100"/>
          <a:sy n="90" d="100"/>
        </p:scale>
        <p:origin x="72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tiff>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B27304-A356-6B47-9D32-93576A82100C}" type="datetimeFigureOut">
              <a:rPr lang="en-US" smtClean="0"/>
              <a:t>3/6/19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C627CF-BB38-1F44-9490-B06C5205497C}" type="slidenum">
              <a:rPr lang="en-US" smtClean="0"/>
              <a:t>‹#›</a:t>
            </a:fld>
            <a:endParaRPr lang="en-US"/>
          </a:p>
        </p:txBody>
      </p:sp>
    </p:spTree>
    <p:extLst>
      <p:ext uri="{BB962C8B-B14F-4D97-AF65-F5344CB8AC3E}">
        <p14:creationId xmlns:p14="http://schemas.microsoft.com/office/powerpoint/2010/main" val="3222265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C627CF-BB38-1F44-9490-B06C5205497C}" type="slidenum">
              <a:rPr lang="en-US" smtClean="0"/>
              <a:t>7</a:t>
            </a:fld>
            <a:endParaRPr lang="en-US"/>
          </a:p>
        </p:txBody>
      </p:sp>
    </p:spTree>
    <p:extLst>
      <p:ext uri="{BB962C8B-B14F-4D97-AF65-F5344CB8AC3E}">
        <p14:creationId xmlns:p14="http://schemas.microsoft.com/office/powerpoint/2010/main" val="973804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C627CF-BB38-1F44-9490-B06C5205497C}" type="slidenum">
              <a:rPr lang="en-US" smtClean="0"/>
              <a:t>8</a:t>
            </a:fld>
            <a:endParaRPr lang="en-US"/>
          </a:p>
        </p:txBody>
      </p:sp>
    </p:spTree>
    <p:extLst>
      <p:ext uri="{BB962C8B-B14F-4D97-AF65-F5344CB8AC3E}">
        <p14:creationId xmlns:p14="http://schemas.microsoft.com/office/powerpoint/2010/main" val="25182806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begin our analysis we first inspected our data for outliers/inaccurate entries. However, given the highly skewed nature of many of our variables (bedrooms, rooms, bathrooms, etc.)  we had concerns about using Tukey’s fences method. </a:t>
            </a:r>
          </a:p>
        </p:txBody>
      </p:sp>
      <p:sp>
        <p:nvSpPr>
          <p:cNvPr id="4" name="Slide Number Placeholder 3"/>
          <p:cNvSpPr>
            <a:spLocks noGrp="1"/>
          </p:cNvSpPr>
          <p:nvPr>
            <p:ph type="sldNum" sz="quarter" idx="5"/>
          </p:nvPr>
        </p:nvSpPr>
        <p:spPr/>
        <p:txBody>
          <a:bodyPr/>
          <a:lstStyle/>
          <a:p>
            <a:fld id="{82C627CF-BB38-1F44-9490-B06C5205497C}" type="slidenum">
              <a:rPr lang="en-US" smtClean="0"/>
              <a:t>9</a:t>
            </a:fld>
            <a:endParaRPr lang="en-US"/>
          </a:p>
        </p:txBody>
      </p:sp>
    </p:spTree>
    <p:extLst>
      <p:ext uri="{BB962C8B-B14F-4D97-AF65-F5344CB8AC3E}">
        <p14:creationId xmlns:p14="http://schemas.microsoft.com/office/powerpoint/2010/main" val="14488696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Likewise, we had discussions regarding what values constitute as unreasonable and should be removed? Are DC home prices over 6 million unreasonable?</a:t>
            </a:r>
          </a:p>
          <a:p>
            <a:pPr marL="171450" indent="-171450">
              <a:buFontTx/>
              <a:buChar char="-"/>
            </a:pPr>
            <a:r>
              <a:rPr lang="en-US" dirty="0"/>
              <a:t>As such, we decided to visually inspect continuous variables and assign thresholds containing discontinuities.  </a:t>
            </a:r>
          </a:p>
        </p:txBody>
      </p:sp>
      <p:sp>
        <p:nvSpPr>
          <p:cNvPr id="4" name="Slide Number Placeholder 3"/>
          <p:cNvSpPr>
            <a:spLocks noGrp="1"/>
          </p:cNvSpPr>
          <p:nvPr>
            <p:ph type="sldNum" sz="quarter" idx="5"/>
          </p:nvPr>
        </p:nvSpPr>
        <p:spPr/>
        <p:txBody>
          <a:bodyPr/>
          <a:lstStyle/>
          <a:p>
            <a:fld id="{82C627CF-BB38-1F44-9490-B06C5205497C}" type="slidenum">
              <a:rPr lang="en-US" smtClean="0"/>
              <a:t>10</a:t>
            </a:fld>
            <a:endParaRPr lang="en-US"/>
          </a:p>
        </p:txBody>
      </p:sp>
    </p:spTree>
    <p:extLst>
      <p:ext uri="{BB962C8B-B14F-4D97-AF65-F5344CB8AC3E}">
        <p14:creationId xmlns:p14="http://schemas.microsoft.com/office/powerpoint/2010/main" val="3976329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For the third part of our EDA project, we decided to run linear regression models to measure the relationship between DC housing prices and quadrant, while controlling for other housing characteristics. </a:t>
            </a:r>
          </a:p>
          <a:p>
            <a:pPr marL="171450" indent="-171450">
              <a:buFontTx/>
              <a:buChar char="-"/>
            </a:pPr>
            <a:endParaRPr lang="en-US" dirty="0"/>
          </a:p>
          <a:p>
            <a:pPr marL="171450" indent="-171450">
              <a:buFontTx/>
              <a:buChar char="-"/>
            </a:pPr>
            <a:r>
              <a:rPr lang="en-US" dirty="0"/>
              <a:t>For this section, we are primarily concerned with:</a:t>
            </a:r>
          </a:p>
          <a:p>
            <a:pPr marL="628650" lvl="1" indent="-171450">
              <a:buFontTx/>
              <a:buChar char="-"/>
            </a:pPr>
            <a:r>
              <a:rPr lang="en-US" dirty="0"/>
              <a:t>“How does each individual dwelling characteristic related to house price?” </a:t>
            </a:r>
          </a:p>
          <a:p>
            <a:pPr marL="628650" lvl="1" indent="-171450">
              <a:buFontTx/>
              <a:buChar char="-"/>
            </a:pPr>
            <a:r>
              <a:rPr lang="en-US" dirty="0"/>
              <a:t>“Do DC house prices differ between quadrant, even while controlling for dwelling characteristics?”  </a:t>
            </a:r>
          </a:p>
        </p:txBody>
      </p:sp>
      <p:sp>
        <p:nvSpPr>
          <p:cNvPr id="4" name="Slide Number Placeholder 3"/>
          <p:cNvSpPr>
            <a:spLocks noGrp="1"/>
          </p:cNvSpPr>
          <p:nvPr>
            <p:ph type="sldNum" sz="quarter" idx="5"/>
          </p:nvPr>
        </p:nvSpPr>
        <p:spPr/>
        <p:txBody>
          <a:bodyPr/>
          <a:lstStyle/>
          <a:p>
            <a:fld id="{82C627CF-BB38-1F44-9490-B06C5205497C}" type="slidenum">
              <a:rPr lang="en-US" smtClean="0"/>
              <a:t>12</a:t>
            </a:fld>
            <a:endParaRPr lang="en-US"/>
          </a:p>
        </p:txBody>
      </p:sp>
    </p:spTree>
    <p:extLst>
      <p:ext uri="{BB962C8B-B14F-4D97-AF65-F5344CB8AC3E}">
        <p14:creationId xmlns:p14="http://schemas.microsoft.com/office/powerpoint/2010/main" val="1382880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C627CF-BB38-1F44-9490-B06C5205497C}" type="slidenum">
              <a:rPr lang="en-US" smtClean="0"/>
              <a:t>13</a:t>
            </a:fld>
            <a:endParaRPr lang="en-US"/>
          </a:p>
        </p:txBody>
      </p:sp>
    </p:spTree>
    <p:extLst>
      <p:ext uri="{BB962C8B-B14F-4D97-AF65-F5344CB8AC3E}">
        <p14:creationId xmlns:p14="http://schemas.microsoft.com/office/powerpoint/2010/main" val="1564419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C627CF-BB38-1F44-9490-B06C5205497C}" type="slidenum">
              <a:rPr lang="en-US" smtClean="0"/>
              <a:t>14</a:t>
            </a:fld>
            <a:endParaRPr lang="en-US"/>
          </a:p>
        </p:txBody>
      </p:sp>
    </p:spTree>
    <p:extLst>
      <p:ext uri="{BB962C8B-B14F-4D97-AF65-F5344CB8AC3E}">
        <p14:creationId xmlns:p14="http://schemas.microsoft.com/office/powerpoint/2010/main" val="1764633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3320172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414F336-643D-4991-B425-D9D7B764741D}" type="datetimeFigureOut">
              <a:rPr lang="en-US" smtClean="0"/>
              <a:t>3/6/19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3586129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9809295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046913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27521769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20862672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32568757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39251475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3179351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3192850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3190968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414F336-643D-4991-B425-D9D7B764741D}" type="datetimeFigureOut">
              <a:rPr lang="en-US" smtClean="0"/>
              <a:t>3/6/19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3974951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414F336-643D-4991-B425-D9D7B764741D}" type="datetimeFigureOut">
              <a:rPr lang="en-US" smtClean="0"/>
              <a:t>3/6/19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1878023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144103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4071868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E414F336-643D-4991-B425-D9D7B764741D}" type="datetimeFigureOut">
              <a:rPr lang="en-US" smtClean="0"/>
              <a:t>3/6/19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2833649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E414F336-643D-4991-B425-D9D7B764741D}" type="datetimeFigureOut">
              <a:rPr lang="en-US" smtClean="0"/>
              <a:t>3/6/19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C36A1E-63FA-408A-87D8-CBAACFF92BD3}" type="slidenum">
              <a:rPr lang="en-US" smtClean="0"/>
              <a:t>‹#›</a:t>
            </a:fld>
            <a:endParaRPr lang="en-US"/>
          </a:p>
        </p:txBody>
      </p:sp>
    </p:spTree>
    <p:extLst>
      <p:ext uri="{BB962C8B-B14F-4D97-AF65-F5344CB8AC3E}">
        <p14:creationId xmlns:p14="http://schemas.microsoft.com/office/powerpoint/2010/main" val="370026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E414F336-643D-4991-B425-D9D7B764741D}" type="datetimeFigureOut">
              <a:rPr lang="en-US" smtClean="0"/>
              <a:t>3/6/19</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BC36A1E-63FA-408A-87D8-CBAACFF92BD3}" type="slidenum">
              <a:rPr lang="en-US" smtClean="0"/>
              <a:t>‹#›</a:t>
            </a:fld>
            <a:endParaRPr lang="en-US"/>
          </a:p>
        </p:txBody>
      </p:sp>
    </p:spTree>
    <p:extLst>
      <p:ext uri="{BB962C8B-B14F-4D97-AF65-F5344CB8AC3E}">
        <p14:creationId xmlns:p14="http://schemas.microsoft.com/office/powerpoint/2010/main" val="947952714"/>
      </p:ext>
    </p:extLst>
  </p:cSld>
  <p:clrMap bg1="dk1" tx1="lt1" bg2="dk2" tx2="lt2" accent1="accent1" accent2="accent2" accent3="accent3" accent4="accent4" accent5="accent5" accent6="accent6" hlink="hlink" folHlink="folHlink"/>
  <p:sldLayoutIdLst>
    <p:sldLayoutId id="2147484444" r:id="rId1"/>
    <p:sldLayoutId id="2147484445" r:id="rId2"/>
    <p:sldLayoutId id="2147484446" r:id="rId3"/>
    <p:sldLayoutId id="2147484447" r:id="rId4"/>
    <p:sldLayoutId id="2147484448" r:id="rId5"/>
    <p:sldLayoutId id="2147484449" r:id="rId6"/>
    <p:sldLayoutId id="2147484450" r:id="rId7"/>
    <p:sldLayoutId id="2147484451" r:id="rId8"/>
    <p:sldLayoutId id="2147484452" r:id="rId9"/>
    <p:sldLayoutId id="2147484453" r:id="rId10"/>
    <p:sldLayoutId id="2147484454" r:id="rId11"/>
    <p:sldLayoutId id="2147484455" r:id="rId12"/>
    <p:sldLayoutId id="2147484456" r:id="rId13"/>
    <p:sldLayoutId id="2147484457" r:id="rId14"/>
    <p:sldLayoutId id="2147484458" r:id="rId15"/>
    <p:sldLayoutId id="2147484459" r:id="rId16"/>
    <p:sldLayoutId id="2147484460"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1.tiff"/><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dc.gov/"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FE07E-9177-4700-8508-A83F9A26A0C4}"/>
              </a:ext>
            </a:extLst>
          </p:cNvPr>
          <p:cNvSpPr>
            <a:spLocks noGrp="1"/>
          </p:cNvSpPr>
          <p:nvPr>
            <p:ph type="ctrTitle"/>
          </p:nvPr>
        </p:nvSpPr>
        <p:spPr>
          <a:xfrm>
            <a:off x="1097280" y="758952"/>
            <a:ext cx="10058400" cy="2670048"/>
          </a:xfrm>
        </p:spPr>
        <p:txBody>
          <a:bodyPr>
            <a:normAutofit/>
          </a:bodyPr>
          <a:lstStyle/>
          <a:p>
            <a:pPr algn="ctr"/>
            <a:r>
              <a:rPr lang="en-US" sz="6600" b="1" dirty="0"/>
              <a:t>Dwellings prices in the DC metropolitan area</a:t>
            </a:r>
          </a:p>
        </p:txBody>
      </p:sp>
      <p:sp>
        <p:nvSpPr>
          <p:cNvPr id="3" name="Subtitle 2">
            <a:extLst>
              <a:ext uri="{FF2B5EF4-FFF2-40B4-BE49-F238E27FC236}">
                <a16:creationId xmlns:a16="http://schemas.microsoft.com/office/drawing/2014/main" id="{0C9ADB9C-7A52-47A2-8C42-F24B68F7274A}"/>
              </a:ext>
            </a:extLst>
          </p:cNvPr>
          <p:cNvSpPr>
            <a:spLocks noGrp="1"/>
          </p:cNvSpPr>
          <p:nvPr>
            <p:ph type="subTitle" idx="1"/>
          </p:nvPr>
        </p:nvSpPr>
        <p:spPr>
          <a:xfrm>
            <a:off x="1297577" y="4446769"/>
            <a:ext cx="9144000" cy="830625"/>
          </a:xfrm>
          <a:solidFill>
            <a:schemeClr val="bg2"/>
          </a:solidFill>
        </p:spPr>
        <p:txBody>
          <a:bodyPr>
            <a:normAutofit/>
          </a:bodyPr>
          <a:lstStyle/>
          <a:p>
            <a:pPr algn="l"/>
            <a:r>
              <a:rPr lang="en-US" b="1" dirty="0">
                <a:solidFill>
                  <a:schemeClr val="tx1"/>
                </a:solidFill>
                <a:sym typeface="Century Schoolbook"/>
              </a:rPr>
              <a:t>By </a:t>
            </a:r>
            <a:r>
              <a:rPr lang="en-US" b="1" dirty="0">
                <a:solidFill>
                  <a:schemeClr val="tx1"/>
                </a:solidFill>
              </a:rPr>
              <a:t>Christopher Montgomery </a:t>
            </a:r>
            <a:r>
              <a:rPr lang="en-US" b="1" dirty="0">
                <a:solidFill>
                  <a:schemeClr val="tx1"/>
                </a:solidFill>
                <a:sym typeface="Century Schoolbook"/>
              </a:rPr>
              <a:t>, </a:t>
            </a:r>
            <a:r>
              <a:rPr lang="en-US" b="1" dirty="0">
                <a:solidFill>
                  <a:schemeClr val="tx1"/>
                </a:solidFill>
              </a:rPr>
              <a:t>Abhishek </a:t>
            </a:r>
            <a:r>
              <a:rPr lang="en-US" b="1" dirty="0" err="1">
                <a:solidFill>
                  <a:schemeClr val="tx1"/>
                </a:solidFill>
              </a:rPr>
              <a:t>Nimmakayala</a:t>
            </a:r>
            <a:r>
              <a:rPr lang="en-US" b="1" dirty="0">
                <a:solidFill>
                  <a:schemeClr val="tx1"/>
                </a:solidFill>
              </a:rPr>
              <a:t> </a:t>
            </a:r>
            <a:r>
              <a:rPr lang="en-US" b="1" dirty="0">
                <a:solidFill>
                  <a:schemeClr val="tx1"/>
                </a:solidFill>
                <a:sym typeface="Century Schoolbook"/>
              </a:rPr>
              <a:t>, </a:t>
            </a:r>
            <a:r>
              <a:rPr lang="en-US" b="1" dirty="0">
                <a:solidFill>
                  <a:schemeClr val="tx1"/>
                </a:solidFill>
              </a:rPr>
              <a:t>Swetha </a:t>
            </a:r>
            <a:r>
              <a:rPr lang="en-US" b="1" dirty="0" err="1">
                <a:solidFill>
                  <a:schemeClr val="tx1"/>
                </a:solidFill>
              </a:rPr>
              <a:t>Kalla</a:t>
            </a:r>
            <a:r>
              <a:rPr lang="en-US" b="1" dirty="0">
                <a:solidFill>
                  <a:schemeClr val="tx1"/>
                </a:solidFill>
              </a:rPr>
              <a:t> </a:t>
            </a:r>
            <a:r>
              <a:rPr lang="en-US" b="1" dirty="0">
                <a:solidFill>
                  <a:schemeClr val="tx1"/>
                </a:solidFill>
                <a:sym typeface="Century Schoolbook"/>
              </a:rPr>
              <a:t>, </a:t>
            </a:r>
            <a:r>
              <a:rPr lang="en-US" b="1" dirty="0">
                <a:solidFill>
                  <a:schemeClr val="tx1"/>
                </a:solidFill>
              </a:rPr>
              <a:t>Mojahid Osman </a:t>
            </a:r>
          </a:p>
        </p:txBody>
      </p:sp>
    </p:spTree>
    <p:extLst>
      <p:ext uri="{BB962C8B-B14F-4D97-AF65-F5344CB8AC3E}">
        <p14:creationId xmlns:p14="http://schemas.microsoft.com/office/powerpoint/2010/main" val="1269210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A2E16-C310-4FC6-BADC-F6014E167F63}"/>
              </a:ext>
            </a:extLst>
          </p:cNvPr>
          <p:cNvSpPr>
            <a:spLocks noGrp="1"/>
          </p:cNvSpPr>
          <p:nvPr>
            <p:ph type="title"/>
          </p:nvPr>
        </p:nvSpPr>
        <p:spPr/>
        <p:txBody>
          <a:bodyPr/>
          <a:lstStyle/>
          <a:p>
            <a:r>
              <a:rPr lang="en-US" dirty="0"/>
              <a:t>Data Prep</a:t>
            </a:r>
            <a:br>
              <a:rPr lang="en-US" dirty="0"/>
            </a:br>
            <a:r>
              <a:rPr lang="en-US" dirty="0"/>
              <a:t>Clean Data </a:t>
            </a:r>
          </a:p>
        </p:txBody>
      </p:sp>
      <p:pic>
        <p:nvPicPr>
          <p:cNvPr id="6" name="Picture 5">
            <a:extLst>
              <a:ext uri="{FF2B5EF4-FFF2-40B4-BE49-F238E27FC236}">
                <a16:creationId xmlns:a16="http://schemas.microsoft.com/office/drawing/2014/main" id="{70A42879-FB39-8D45-8E53-ECFCA2E1E1BC}"/>
              </a:ext>
            </a:extLst>
          </p:cNvPr>
          <p:cNvPicPr>
            <a:picLocks noChangeAspect="1"/>
          </p:cNvPicPr>
          <p:nvPr/>
        </p:nvPicPr>
        <p:blipFill>
          <a:blip r:embed="rId3"/>
          <a:stretch>
            <a:fillRect/>
          </a:stretch>
        </p:blipFill>
        <p:spPr>
          <a:xfrm>
            <a:off x="1021976" y="1853248"/>
            <a:ext cx="9404723" cy="4776350"/>
          </a:xfrm>
          <a:prstGeom prst="rect">
            <a:avLst/>
          </a:prstGeom>
        </p:spPr>
      </p:pic>
    </p:spTree>
    <p:extLst>
      <p:ext uri="{BB962C8B-B14F-4D97-AF65-F5344CB8AC3E}">
        <p14:creationId xmlns:p14="http://schemas.microsoft.com/office/powerpoint/2010/main" val="1681176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2D22F-6AD2-224A-8954-288941A277C2}"/>
              </a:ext>
            </a:extLst>
          </p:cNvPr>
          <p:cNvSpPr>
            <a:spLocks noGrp="1"/>
          </p:cNvSpPr>
          <p:nvPr>
            <p:ph type="title"/>
          </p:nvPr>
        </p:nvSpPr>
        <p:spPr/>
        <p:txBody>
          <a:bodyPr/>
          <a:lstStyle/>
          <a:p>
            <a:r>
              <a:rPr lang="en-US" dirty="0"/>
              <a:t>Part 2: Analysis of DC dwelling characteristics </a:t>
            </a:r>
          </a:p>
        </p:txBody>
      </p:sp>
      <p:sp>
        <p:nvSpPr>
          <p:cNvPr id="3" name="Content Placeholder 2">
            <a:extLst>
              <a:ext uri="{FF2B5EF4-FFF2-40B4-BE49-F238E27FC236}">
                <a16:creationId xmlns:a16="http://schemas.microsoft.com/office/drawing/2014/main" id="{50F24600-2DC4-8147-8A0C-766AC0B7003C}"/>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1724051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54BF8-C475-E04A-8AAB-E4D03C38CEAA}"/>
              </a:ext>
            </a:extLst>
          </p:cNvPr>
          <p:cNvSpPr>
            <a:spLocks noGrp="1"/>
          </p:cNvSpPr>
          <p:nvPr>
            <p:ph type="title"/>
          </p:nvPr>
        </p:nvSpPr>
        <p:spPr/>
        <p:txBody>
          <a:bodyPr/>
          <a:lstStyle/>
          <a:p>
            <a:r>
              <a:rPr lang="en-US" b="1" dirty="0"/>
              <a:t>Part 3: Regression Analysis </a:t>
            </a:r>
          </a:p>
        </p:txBody>
      </p:sp>
      <p:sp>
        <p:nvSpPr>
          <p:cNvPr id="5" name="TextBox 4">
            <a:extLst>
              <a:ext uri="{FF2B5EF4-FFF2-40B4-BE49-F238E27FC236}">
                <a16:creationId xmlns:a16="http://schemas.microsoft.com/office/drawing/2014/main" id="{CDF3FE95-8073-F049-8E04-D8649785CF6B}"/>
              </a:ext>
            </a:extLst>
          </p:cNvPr>
          <p:cNvSpPr txBox="1"/>
          <p:nvPr/>
        </p:nvSpPr>
        <p:spPr>
          <a:xfrm>
            <a:off x="646111" y="1853248"/>
            <a:ext cx="10372258" cy="2677656"/>
          </a:xfrm>
          <a:prstGeom prst="rect">
            <a:avLst/>
          </a:prstGeom>
          <a:noFill/>
        </p:spPr>
        <p:txBody>
          <a:bodyPr wrap="square" rtlCol="0">
            <a:spAutoFit/>
          </a:bodyPr>
          <a:lstStyle/>
          <a:p>
            <a:r>
              <a:rPr lang="en-US" sz="2400" b="1" dirty="0"/>
              <a:t>Primary Research Questions: </a:t>
            </a:r>
          </a:p>
          <a:p>
            <a:endParaRPr lang="en-US" sz="2400" b="1" dirty="0"/>
          </a:p>
          <a:p>
            <a:pPr marL="285750" indent="-285750">
              <a:buFontTx/>
              <a:buChar char="-"/>
            </a:pPr>
            <a:r>
              <a:rPr lang="en-US" sz="2400" b="1" dirty="0"/>
              <a:t>How are individual dwelling characteristics related to house prices? </a:t>
            </a:r>
          </a:p>
          <a:p>
            <a:pPr marL="285750" indent="-285750">
              <a:buFontTx/>
              <a:buChar char="-"/>
            </a:pPr>
            <a:endParaRPr lang="en-US" sz="2400" b="1" dirty="0"/>
          </a:p>
          <a:p>
            <a:pPr marL="285750" indent="-285750">
              <a:buFontTx/>
              <a:buChar char="-"/>
            </a:pPr>
            <a:r>
              <a:rPr lang="en-US" sz="2400" b="1" dirty="0"/>
              <a:t>Are there significant differences in DC house prices between quadrants, even when controlling for dwelling characteristics? </a:t>
            </a:r>
          </a:p>
        </p:txBody>
      </p:sp>
    </p:spTree>
    <p:extLst>
      <p:ext uri="{BB962C8B-B14F-4D97-AF65-F5344CB8AC3E}">
        <p14:creationId xmlns:p14="http://schemas.microsoft.com/office/powerpoint/2010/main" val="4042829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FE368-765E-4F4C-B539-D378931111D7}"/>
              </a:ext>
            </a:extLst>
          </p:cNvPr>
          <p:cNvSpPr>
            <a:spLocks noGrp="1"/>
          </p:cNvSpPr>
          <p:nvPr>
            <p:ph type="title"/>
          </p:nvPr>
        </p:nvSpPr>
        <p:spPr>
          <a:xfrm>
            <a:off x="155044" y="130984"/>
            <a:ext cx="9404723" cy="1400530"/>
          </a:xfrm>
        </p:spPr>
        <p:txBody>
          <a:bodyPr/>
          <a:lstStyle/>
          <a:p>
            <a:r>
              <a:rPr lang="en-US" sz="3600" dirty="0"/>
              <a:t>Feature Selection </a:t>
            </a:r>
          </a:p>
        </p:txBody>
      </p:sp>
      <p:pic>
        <p:nvPicPr>
          <p:cNvPr id="4" name="Picture 3">
            <a:extLst>
              <a:ext uri="{FF2B5EF4-FFF2-40B4-BE49-F238E27FC236}">
                <a16:creationId xmlns:a16="http://schemas.microsoft.com/office/drawing/2014/main" id="{BCA1B15F-2607-F74D-9DB9-6DED7EAD8270}"/>
              </a:ext>
            </a:extLst>
          </p:cNvPr>
          <p:cNvPicPr>
            <a:picLocks noChangeAspect="1"/>
          </p:cNvPicPr>
          <p:nvPr/>
        </p:nvPicPr>
        <p:blipFill rotWithShape="1">
          <a:blip r:embed="rId3"/>
          <a:srcRect l="925" t="5778" r="4288"/>
          <a:stretch/>
        </p:blipFill>
        <p:spPr>
          <a:xfrm>
            <a:off x="310029" y="868083"/>
            <a:ext cx="10619940" cy="5858933"/>
          </a:xfrm>
          <a:prstGeom prst="rect">
            <a:avLst/>
          </a:prstGeom>
        </p:spPr>
      </p:pic>
    </p:spTree>
    <p:extLst>
      <p:ext uri="{BB962C8B-B14F-4D97-AF65-F5344CB8AC3E}">
        <p14:creationId xmlns:p14="http://schemas.microsoft.com/office/powerpoint/2010/main" val="13041472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extLst/>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9" name="Rectangle 18">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123759B-F1B9-9D43-BCAF-E371DCDCCC5E}"/>
              </a:ext>
            </a:extLst>
          </p:cNvPr>
          <p:cNvSpPr>
            <a:spLocks noGrp="1"/>
          </p:cNvSpPr>
          <p:nvPr>
            <p:ph type="title"/>
          </p:nvPr>
        </p:nvSpPr>
        <p:spPr>
          <a:xfrm>
            <a:off x="8191925" y="1325880"/>
            <a:ext cx="3352375" cy="3066507"/>
          </a:xfrm>
        </p:spPr>
        <p:txBody>
          <a:bodyPr vert="horz" lIns="91440" tIns="45720" rIns="91440" bIns="45720" rtlCol="0" anchor="b">
            <a:normAutofit/>
          </a:bodyPr>
          <a:lstStyle/>
          <a:p>
            <a:pPr>
              <a:lnSpc>
                <a:spcPct val="90000"/>
              </a:lnSpc>
            </a:pPr>
            <a:r>
              <a:rPr lang="en-US" sz="4600"/>
              <a:t>Collinearity Concerns</a:t>
            </a:r>
          </a:p>
        </p:txBody>
      </p:sp>
      <p:sp>
        <p:nvSpPr>
          <p:cNvPr id="21" name="Rectangle 20">
            <a:extLst>
              <a:ext uri="{FF2B5EF4-FFF2-40B4-BE49-F238E27FC236}">
                <a16:creationId xmlns:a16="http://schemas.microsoft.com/office/drawing/2014/main" id="{4C1E981B-F06E-48B4-9275-F4B261AFCA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15712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36">
            <a:extLst>
              <a:ext uri="{FF2B5EF4-FFF2-40B4-BE49-F238E27FC236}">
                <a16:creationId xmlns:a16="http://schemas.microsoft.com/office/drawing/2014/main" id="{312E2C24-0CD2-4071-8CE2-B059993A99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5" name="Freeform 5">
            <a:extLst>
              <a:ext uri="{FF2B5EF4-FFF2-40B4-BE49-F238E27FC236}">
                <a16:creationId xmlns:a16="http://schemas.microsoft.com/office/drawing/2014/main" id="{24F1DC13-C830-4B86-A9C6-927F5C55DB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400000" flipH="1">
            <a:off x="3708596" y="2756642"/>
            <a:ext cx="6858000" cy="1344715"/>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sp>
      <p:pic>
        <p:nvPicPr>
          <p:cNvPr id="4" name="Picture 3">
            <a:extLst>
              <a:ext uri="{FF2B5EF4-FFF2-40B4-BE49-F238E27FC236}">
                <a16:creationId xmlns:a16="http://schemas.microsoft.com/office/drawing/2014/main" id="{DA1D3BC4-C3ED-C241-BCE0-3292A83B3A39}"/>
              </a:ext>
            </a:extLst>
          </p:cNvPr>
          <p:cNvPicPr>
            <a:picLocks noChangeAspect="1"/>
          </p:cNvPicPr>
          <p:nvPr/>
        </p:nvPicPr>
        <p:blipFill rotWithShape="1">
          <a:blip r:embed="rId8"/>
          <a:srcRect l="25000" r="22650"/>
          <a:stretch/>
        </p:blipFill>
        <p:spPr>
          <a:xfrm>
            <a:off x="647701" y="647698"/>
            <a:ext cx="6219264" cy="6057149"/>
          </a:xfrm>
          <a:prstGeom prst="rect">
            <a:avLst/>
          </a:prstGeom>
          <a:effectLst/>
        </p:spPr>
      </p:pic>
    </p:spTree>
    <p:extLst>
      <p:ext uri="{BB962C8B-B14F-4D97-AF65-F5344CB8AC3E}">
        <p14:creationId xmlns:p14="http://schemas.microsoft.com/office/powerpoint/2010/main" val="1641758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E67B8-85F4-3E47-B434-4D433FF88B02}"/>
              </a:ext>
            </a:extLst>
          </p:cNvPr>
          <p:cNvSpPr>
            <a:spLocks noGrp="1"/>
          </p:cNvSpPr>
          <p:nvPr>
            <p:ph type="title"/>
          </p:nvPr>
        </p:nvSpPr>
        <p:spPr>
          <a:xfrm>
            <a:off x="205844" y="147918"/>
            <a:ext cx="9404723" cy="1400530"/>
          </a:xfrm>
        </p:spPr>
        <p:txBody>
          <a:bodyPr/>
          <a:lstStyle/>
          <a:p>
            <a:r>
              <a:rPr lang="en-US" dirty="0"/>
              <a:t>Model Fitting </a:t>
            </a:r>
          </a:p>
        </p:txBody>
      </p:sp>
      <p:sp>
        <p:nvSpPr>
          <p:cNvPr id="3" name="Content Placeholder 2">
            <a:extLst>
              <a:ext uri="{FF2B5EF4-FFF2-40B4-BE49-F238E27FC236}">
                <a16:creationId xmlns:a16="http://schemas.microsoft.com/office/drawing/2014/main" id="{8D646BA5-5DF4-1F42-B4A6-A6942BB3CEE8}"/>
              </a:ext>
            </a:extLst>
          </p:cNvPr>
          <p:cNvSpPr>
            <a:spLocks noGrp="1"/>
          </p:cNvSpPr>
          <p:nvPr>
            <p:ph idx="1"/>
          </p:nvPr>
        </p:nvSpPr>
        <p:spPr>
          <a:xfrm>
            <a:off x="645132" y="2052918"/>
            <a:ext cx="9404722" cy="2451349"/>
          </a:xfrm>
        </p:spPr>
        <p:txBody>
          <a:bodyPr/>
          <a:lstStyle/>
          <a:p>
            <a:endParaRPr lang="en-US" dirty="0"/>
          </a:p>
        </p:txBody>
      </p:sp>
    </p:spTree>
    <p:extLst>
      <p:ext uri="{BB962C8B-B14F-4D97-AF65-F5344CB8AC3E}">
        <p14:creationId xmlns:p14="http://schemas.microsoft.com/office/powerpoint/2010/main" val="3172918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D7549-10DC-4D0D-BBEF-59F1C066EF20}"/>
              </a:ext>
            </a:extLst>
          </p:cNvPr>
          <p:cNvSpPr>
            <a:spLocks noGrp="1"/>
          </p:cNvSpPr>
          <p:nvPr>
            <p:ph type="title"/>
          </p:nvPr>
        </p:nvSpPr>
        <p:spPr>
          <a:xfrm>
            <a:off x="478971" y="2314520"/>
            <a:ext cx="10572206" cy="2631949"/>
          </a:xfrm>
        </p:spPr>
        <p:txBody>
          <a:bodyPr>
            <a:normAutofit fontScale="90000"/>
          </a:bodyPr>
          <a:lstStyle/>
          <a:p>
            <a:r>
              <a:rPr lang="en-US" dirty="0"/>
              <a:t>Are dwellings in the DC metropolitan area priced significantly differently from one another based on quadrant?</a:t>
            </a:r>
            <a:br>
              <a:rPr lang="en-US" dirty="0"/>
            </a:br>
            <a:br>
              <a:rPr lang="en-US" dirty="0">
                <a:latin typeface="Arial Narrow" panose="020B0606020202030204" pitchFamily="34" charset="0"/>
              </a:rPr>
            </a:br>
            <a:endParaRPr lang="en-US" b="1" dirty="0">
              <a:latin typeface="Arial Narrow" panose="020B0606020202030204" pitchFamily="34" charset="0"/>
            </a:endParaRPr>
          </a:p>
        </p:txBody>
      </p:sp>
      <p:sp>
        <p:nvSpPr>
          <p:cNvPr id="3" name="Content Placeholder 2">
            <a:extLst>
              <a:ext uri="{FF2B5EF4-FFF2-40B4-BE49-F238E27FC236}">
                <a16:creationId xmlns:a16="http://schemas.microsoft.com/office/drawing/2014/main" id="{D9F9982B-AE19-4F03-BAE1-C1160B30D4FC}"/>
              </a:ext>
            </a:extLst>
          </p:cNvPr>
          <p:cNvSpPr>
            <a:spLocks noGrp="1"/>
          </p:cNvSpPr>
          <p:nvPr>
            <p:ph idx="1"/>
          </p:nvPr>
        </p:nvSpPr>
        <p:spPr>
          <a:xfrm>
            <a:off x="535577" y="545092"/>
            <a:ext cx="10515600" cy="1117872"/>
          </a:xfrm>
        </p:spPr>
        <p:txBody>
          <a:bodyPr>
            <a:normAutofit/>
          </a:bodyPr>
          <a:lstStyle/>
          <a:p>
            <a:pPr marL="0" lvl="0" indent="0">
              <a:buNone/>
            </a:pPr>
            <a:r>
              <a:rPr lang="en-US" sz="4400" dirty="0">
                <a:latin typeface="Century Schoolbook"/>
                <a:ea typeface="Century Schoolbook"/>
                <a:cs typeface="Century Schoolbook"/>
                <a:sym typeface="Century Schoolbook"/>
              </a:rPr>
              <a:t>Primary SMART Question</a:t>
            </a:r>
            <a:endParaRPr lang="en-US" sz="4400" dirty="0"/>
          </a:p>
        </p:txBody>
      </p:sp>
    </p:spTree>
    <p:extLst>
      <p:ext uri="{BB962C8B-B14F-4D97-AF65-F5344CB8AC3E}">
        <p14:creationId xmlns:p14="http://schemas.microsoft.com/office/powerpoint/2010/main" val="2436903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F9982B-AE19-4F03-BAE1-C1160B30D4FC}"/>
              </a:ext>
            </a:extLst>
          </p:cNvPr>
          <p:cNvSpPr>
            <a:spLocks noGrp="1"/>
          </p:cNvSpPr>
          <p:nvPr>
            <p:ph idx="1"/>
          </p:nvPr>
        </p:nvSpPr>
        <p:spPr>
          <a:xfrm>
            <a:off x="1145177" y="466714"/>
            <a:ext cx="10515600" cy="6090839"/>
          </a:xfrm>
        </p:spPr>
        <p:txBody>
          <a:bodyPr>
            <a:normAutofit fontScale="92500" lnSpcReduction="20000"/>
          </a:bodyPr>
          <a:lstStyle/>
          <a:p>
            <a:r>
              <a:rPr lang="en-US" b="1" dirty="0"/>
              <a:t>Secondary Smart Question: </a:t>
            </a:r>
          </a:p>
          <a:p>
            <a:endParaRPr lang="en-US" b="1" dirty="0"/>
          </a:p>
          <a:p>
            <a:pPr lvl="0"/>
            <a:r>
              <a:rPr lang="en-US" dirty="0"/>
              <a:t>Do dwellings in different DC quadrant’s share similar characteristics? </a:t>
            </a:r>
          </a:p>
          <a:p>
            <a:pPr lvl="0"/>
            <a:r>
              <a:rPr lang="en-US" dirty="0"/>
              <a:t>How do dwelling characteristics contribute to DC house prices? </a:t>
            </a:r>
          </a:p>
          <a:p>
            <a:pPr lvl="1"/>
            <a:r>
              <a:rPr lang="en-US" dirty="0"/>
              <a:t>Average Dwelling Age</a:t>
            </a:r>
          </a:p>
          <a:p>
            <a:pPr lvl="1"/>
            <a:r>
              <a:rPr lang="en-US" dirty="0"/>
              <a:t>Date of last refurbishment (Year, treated as continuous)</a:t>
            </a:r>
          </a:p>
          <a:p>
            <a:pPr lvl="1"/>
            <a:r>
              <a:rPr lang="en-US" dirty="0"/>
              <a:t>Number of Bedrooms</a:t>
            </a:r>
          </a:p>
          <a:p>
            <a:pPr lvl="1"/>
            <a:r>
              <a:rPr lang="en-US" dirty="0"/>
              <a:t>Type of Dwelling</a:t>
            </a:r>
          </a:p>
          <a:p>
            <a:pPr lvl="1"/>
            <a:r>
              <a:rPr lang="en-US" dirty="0"/>
              <a:t>Number of Baths</a:t>
            </a:r>
          </a:p>
          <a:p>
            <a:pPr lvl="1"/>
            <a:r>
              <a:rPr lang="en-US" dirty="0"/>
              <a:t>Square footage</a:t>
            </a:r>
          </a:p>
          <a:p>
            <a:pPr lvl="1"/>
            <a:r>
              <a:rPr lang="en-US" dirty="0"/>
              <a:t>Air Conditioning (categorical)</a:t>
            </a:r>
          </a:p>
          <a:p>
            <a:pPr lvl="1"/>
            <a:r>
              <a:rPr lang="en-US" dirty="0"/>
              <a:t>Stories</a:t>
            </a:r>
          </a:p>
          <a:p>
            <a:pPr lvl="1"/>
            <a:r>
              <a:rPr lang="en-US" dirty="0"/>
              <a:t>Kitchens </a:t>
            </a:r>
          </a:p>
          <a:p>
            <a:pPr lvl="1"/>
            <a:r>
              <a:rPr lang="en-US" dirty="0"/>
              <a:t>Fireplaces</a:t>
            </a:r>
          </a:p>
          <a:p>
            <a:pPr lvl="1"/>
            <a:r>
              <a:rPr lang="en-US" dirty="0"/>
              <a:t>Condition (categorical)</a:t>
            </a:r>
          </a:p>
          <a:p>
            <a:pPr lvl="1"/>
            <a:r>
              <a:rPr lang="en-US" dirty="0"/>
              <a:t>Land Area of Property</a:t>
            </a:r>
          </a:p>
          <a:p>
            <a:pPr lvl="1"/>
            <a:r>
              <a:rPr lang="en-US" dirty="0"/>
              <a:t>Dwelling Type (</a:t>
            </a:r>
            <a:r>
              <a:rPr lang="en-US" dirty="0" err="1"/>
              <a:t>cateogorical</a:t>
            </a:r>
            <a:r>
              <a:rPr lang="en-US" dirty="0"/>
              <a:t>)</a:t>
            </a:r>
          </a:p>
          <a:p>
            <a:endParaRPr lang="en-US" dirty="0"/>
          </a:p>
        </p:txBody>
      </p:sp>
    </p:spTree>
    <p:extLst>
      <p:ext uri="{BB962C8B-B14F-4D97-AF65-F5344CB8AC3E}">
        <p14:creationId xmlns:p14="http://schemas.microsoft.com/office/powerpoint/2010/main" val="3049234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F9982B-AE19-4F03-BAE1-C1160B30D4FC}"/>
              </a:ext>
            </a:extLst>
          </p:cNvPr>
          <p:cNvSpPr>
            <a:spLocks noGrp="1"/>
          </p:cNvSpPr>
          <p:nvPr>
            <p:ph idx="1"/>
          </p:nvPr>
        </p:nvSpPr>
        <p:spPr>
          <a:xfrm>
            <a:off x="347241" y="1285320"/>
            <a:ext cx="11235159" cy="3946438"/>
          </a:xfrm>
        </p:spPr>
        <p:txBody>
          <a:bodyPr>
            <a:normAutofit/>
          </a:bodyPr>
          <a:lstStyle/>
          <a:p>
            <a:r>
              <a:rPr lang="en-US" sz="3200" b="1" dirty="0"/>
              <a:t>Source Data </a:t>
            </a:r>
          </a:p>
          <a:p>
            <a:endParaRPr lang="en-US" b="1" dirty="0"/>
          </a:p>
          <a:p>
            <a:pPr lvl="0"/>
            <a:r>
              <a:rPr lang="en-US" dirty="0"/>
              <a:t>The source data housing dataset created by </a:t>
            </a:r>
            <a:r>
              <a:rPr lang="en-US" u="sng" dirty="0">
                <a:hlinkClick r:id="rId2"/>
              </a:rPr>
              <a:t>DC.gov</a:t>
            </a:r>
            <a:r>
              <a:rPr lang="en-US" dirty="0"/>
              <a:t> (obtained on Kaggle), containing dwelling characteristics for all homes in DC. </a:t>
            </a:r>
          </a:p>
          <a:p>
            <a:pPr lvl="0"/>
            <a:endParaRPr lang="en-US" dirty="0"/>
          </a:p>
          <a:p>
            <a:endParaRPr lang="en-US" dirty="0"/>
          </a:p>
        </p:txBody>
      </p:sp>
    </p:spTree>
    <p:extLst>
      <p:ext uri="{BB962C8B-B14F-4D97-AF65-F5344CB8AC3E}">
        <p14:creationId xmlns:p14="http://schemas.microsoft.com/office/powerpoint/2010/main" val="750922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F0C51476-ABE3-46FA-A82A-0F978A0D20A6}"/>
              </a:ext>
            </a:extLst>
          </p:cNvPr>
          <p:cNvGraphicFramePr>
            <a:graphicFrameLocks noGrp="1"/>
          </p:cNvGraphicFramePr>
          <p:nvPr>
            <p:extLst>
              <p:ext uri="{D42A27DB-BD31-4B8C-83A1-F6EECF244321}">
                <p14:modId xmlns:p14="http://schemas.microsoft.com/office/powerpoint/2010/main" val="1542295551"/>
              </p:ext>
            </p:extLst>
          </p:nvPr>
        </p:nvGraphicFramePr>
        <p:xfrm>
          <a:off x="208344" y="1122743"/>
          <a:ext cx="11239018" cy="5601619"/>
        </p:xfrm>
        <a:graphic>
          <a:graphicData uri="http://schemas.openxmlformats.org/drawingml/2006/table">
            <a:tbl>
              <a:tblPr>
                <a:tableStyleId>{5C22544A-7EE6-4342-B048-85BDC9FD1C3A}</a:tableStyleId>
              </a:tblPr>
              <a:tblGrid>
                <a:gridCol w="2113708">
                  <a:extLst>
                    <a:ext uri="{9D8B030D-6E8A-4147-A177-3AD203B41FA5}">
                      <a16:colId xmlns:a16="http://schemas.microsoft.com/office/drawing/2014/main" val="1863160547"/>
                    </a:ext>
                  </a:extLst>
                </a:gridCol>
                <a:gridCol w="9125310">
                  <a:extLst>
                    <a:ext uri="{9D8B030D-6E8A-4147-A177-3AD203B41FA5}">
                      <a16:colId xmlns:a16="http://schemas.microsoft.com/office/drawing/2014/main" val="1205571653"/>
                    </a:ext>
                  </a:extLst>
                </a:gridCol>
              </a:tblGrid>
              <a:tr h="320892">
                <a:tc>
                  <a:txBody>
                    <a:bodyPr/>
                    <a:lstStyle/>
                    <a:p>
                      <a:pPr marL="0" indent="0" algn="l" fontAlgn="b">
                        <a:buFont typeface="Arial" panose="020B0604020202020204" pitchFamily="34" charset="0"/>
                        <a:buNone/>
                      </a:pPr>
                      <a:r>
                        <a:rPr lang="en-US" sz="1600" b="1" u="none" strike="noStrike" dirty="0">
                          <a:effectLst/>
                        </a:rPr>
                        <a:t>           Variable</a:t>
                      </a:r>
                      <a:endParaRPr lang="en-US" sz="1600" b="1" i="0" u="none" strike="noStrike" dirty="0">
                        <a:solidFill>
                          <a:srgbClr val="000000"/>
                        </a:solidFill>
                        <a:effectLst/>
                        <a:latin typeface="Calibri" panose="020F0502020204030204" pitchFamily="34" charset="0"/>
                      </a:endParaRPr>
                    </a:p>
                  </a:txBody>
                  <a:tcPr marL="7620" marR="7620" marT="7620" marB="0" anchor="b">
                    <a:solidFill>
                      <a:schemeClr val="accent2">
                        <a:lumMod val="40000"/>
                        <a:lumOff val="60000"/>
                      </a:schemeClr>
                    </a:solidFill>
                  </a:tcPr>
                </a:tc>
                <a:tc>
                  <a:txBody>
                    <a:bodyPr/>
                    <a:lstStyle/>
                    <a:p>
                      <a:pPr algn="l" fontAlgn="b"/>
                      <a:r>
                        <a:rPr lang="en-US" sz="1800" b="1" u="none" strike="noStrike" dirty="0">
                          <a:effectLst/>
                        </a:rPr>
                        <a:t>Description</a:t>
                      </a:r>
                      <a:endParaRPr lang="en-US" sz="1800" b="1" i="0" u="none" strike="noStrike" dirty="0">
                        <a:solidFill>
                          <a:srgbClr val="000000"/>
                        </a:solidFill>
                        <a:effectLst/>
                        <a:latin typeface="Calibri" panose="020F0502020204030204" pitchFamily="34" charset="0"/>
                      </a:endParaRPr>
                    </a:p>
                  </a:txBody>
                  <a:tcPr marL="7620" marR="7620" marT="7620" marB="0" anchor="b">
                    <a:solidFill>
                      <a:schemeClr val="accent2">
                        <a:lumMod val="40000"/>
                        <a:lumOff val="60000"/>
                      </a:schemeClr>
                    </a:solidFill>
                  </a:tcPr>
                </a:tc>
                <a:extLst>
                  <a:ext uri="{0D108BD9-81ED-4DB2-BD59-A6C34878D82A}">
                    <a16:rowId xmlns:a16="http://schemas.microsoft.com/office/drawing/2014/main" val="3762064034"/>
                  </a:ext>
                </a:extLst>
              </a:tr>
              <a:tr h="310631">
                <a:tc>
                  <a:txBody>
                    <a:bodyPr/>
                    <a:lstStyle/>
                    <a:p>
                      <a:pPr marL="285750" indent="-285750" algn="l" fontAlgn="b">
                        <a:buFont typeface="Arial" panose="020B0604020202020204" pitchFamily="34" charset="0"/>
                        <a:buChar char="•"/>
                      </a:pPr>
                      <a:r>
                        <a:rPr lang="en-US" sz="1600" b="1" u="none" strike="noStrike" dirty="0">
                          <a:effectLst/>
                        </a:rPr>
                        <a:t>BATHRM</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Number of Full Bathrooms</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619239149"/>
                  </a:ext>
                </a:extLst>
              </a:tr>
              <a:tr h="310631">
                <a:tc>
                  <a:txBody>
                    <a:bodyPr/>
                    <a:lstStyle/>
                    <a:p>
                      <a:pPr marL="285750" indent="-285750" algn="l" fontAlgn="b">
                        <a:buFont typeface="Arial" panose="020B0604020202020204" pitchFamily="34" charset="0"/>
                        <a:buChar char="•"/>
                      </a:pPr>
                      <a:r>
                        <a:rPr lang="en-US" sz="1600" b="1" u="none" strike="noStrike" dirty="0">
                          <a:effectLst/>
                        </a:rPr>
                        <a:t>HF_BATHRM</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Number of Half Bathrooms (no bathtub or shower)</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53683925"/>
                  </a:ext>
                </a:extLst>
              </a:tr>
              <a:tr h="310631">
                <a:tc>
                  <a:txBody>
                    <a:bodyPr/>
                    <a:lstStyle/>
                    <a:p>
                      <a:pPr marL="285750" indent="-285750" algn="l" fontAlgn="b">
                        <a:buFont typeface="Arial" panose="020B0604020202020204" pitchFamily="34" charset="0"/>
                        <a:buChar char="•"/>
                      </a:pPr>
                      <a:r>
                        <a:rPr lang="en-US" sz="1600" b="1" u="none" strike="noStrike" dirty="0">
                          <a:effectLst/>
                        </a:rPr>
                        <a:t>HEAT</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Heating</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17150677"/>
                  </a:ext>
                </a:extLst>
              </a:tr>
              <a:tr h="310631">
                <a:tc>
                  <a:txBody>
                    <a:bodyPr/>
                    <a:lstStyle/>
                    <a:p>
                      <a:pPr marL="285750" indent="-285750" algn="l" fontAlgn="b">
                        <a:buFont typeface="Arial" panose="020B0604020202020204" pitchFamily="34" charset="0"/>
                        <a:buChar char="•"/>
                      </a:pPr>
                      <a:r>
                        <a:rPr lang="en-US" sz="1600" b="1" u="none" strike="noStrike" dirty="0">
                          <a:effectLst/>
                        </a:rPr>
                        <a:t>AC</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Cooling</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590284766"/>
                  </a:ext>
                </a:extLst>
              </a:tr>
              <a:tr h="310631">
                <a:tc>
                  <a:txBody>
                    <a:bodyPr/>
                    <a:lstStyle/>
                    <a:p>
                      <a:pPr marL="285750" indent="-285750" algn="l" fontAlgn="b">
                        <a:buFont typeface="Arial" panose="020B0604020202020204" pitchFamily="34" charset="0"/>
                        <a:buChar char="•"/>
                      </a:pPr>
                      <a:r>
                        <a:rPr lang="en-US" sz="1600" b="1" u="none" strike="noStrike" dirty="0">
                          <a:effectLst/>
                        </a:rPr>
                        <a:t>NUM_UNITS</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Number of Units</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118076146"/>
                  </a:ext>
                </a:extLst>
              </a:tr>
              <a:tr h="310631">
                <a:tc>
                  <a:txBody>
                    <a:bodyPr/>
                    <a:lstStyle/>
                    <a:p>
                      <a:pPr marL="285750" indent="-285750" algn="l" fontAlgn="b">
                        <a:buFont typeface="Arial" panose="020B0604020202020204" pitchFamily="34" charset="0"/>
                        <a:buChar char="•"/>
                      </a:pPr>
                      <a:r>
                        <a:rPr lang="en-US" sz="1600" b="1" u="none" strike="noStrike" dirty="0">
                          <a:effectLst/>
                        </a:rPr>
                        <a:t>ROOMS</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Number of Rooms</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26217870"/>
                  </a:ext>
                </a:extLst>
              </a:tr>
              <a:tr h="310631">
                <a:tc>
                  <a:txBody>
                    <a:bodyPr/>
                    <a:lstStyle/>
                    <a:p>
                      <a:pPr marL="285750" indent="-285750" algn="l" fontAlgn="b">
                        <a:buFont typeface="Arial" panose="020B0604020202020204" pitchFamily="34" charset="0"/>
                        <a:buChar char="•"/>
                      </a:pPr>
                      <a:r>
                        <a:rPr lang="en-US" sz="1600" b="1" u="none" strike="noStrike" dirty="0">
                          <a:effectLst/>
                        </a:rPr>
                        <a:t>BEDRM</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Number of Bedrooms</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01086895"/>
                  </a:ext>
                </a:extLst>
              </a:tr>
              <a:tr h="310631">
                <a:tc>
                  <a:txBody>
                    <a:bodyPr/>
                    <a:lstStyle/>
                    <a:p>
                      <a:pPr marL="285750" indent="-285750" algn="l" fontAlgn="b">
                        <a:buFont typeface="Arial" panose="020B0604020202020204" pitchFamily="34" charset="0"/>
                        <a:buChar char="•"/>
                      </a:pPr>
                      <a:r>
                        <a:rPr lang="en-US" sz="1600" b="1" u="none" strike="noStrike" dirty="0">
                          <a:effectLst/>
                        </a:rPr>
                        <a:t>AYB</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The earliest time the main portion of the building was built</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23178213"/>
                  </a:ext>
                </a:extLst>
              </a:tr>
              <a:tr h="310631">
                <a:tc>
                  <a:txBody>
                    <a:bodyPr/>
                    <a:lstStyle/>
                    <a:p>
                      <a:pPr marL="285750" indent="-285750" algn="l" fontAlgn="b">
                        <a:buFont typeface="Arial" panose="020B0604020202020204" pitchFamily="34" charset="0"/>
                        <a:buChar char="•"/>
                      </a:pPr>
                      <a:r>
                        <a:rPr lang="en-US" sz="1600" b="1" u="none" strike="noStrike" dirty="0">
                          <a:effectLst/>
                        </a:rPr>
                        <a:t>YR_RMDL</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Year structure was remodeled</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84813651"/>
                  </a:ext>
                </a:extLst>
              </a:tr>
              <a:tr h="310631">
                <a:tc>
                  <a:txBody>
                    <a:bodyPr/>
                    <a:lstStyle/>
                    <a:p>
                      <a:pPr marL="285750" indent="-285750" algn="l" fontAlgn="b">
                        <a:buFont typeface="Arial" panose="020B0604020202020204" pitchFamily="34" charset="0"/>
                        <a:buChar char="•"/>
                      </a:pPr>
                      <a:r>
                        <a:rPr lang="en-US" sz="1600" b="1" u="none" strike="noStrike" dirty="0">
                          <a:effectLst/>
                        </a:rPr>
                        <a:t>EYB</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The year an improvement was built more recent than actual year built</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321382642"/>
                  </a:ext>
                </a:extLst>
              </a:tr>
              <a:tr h="310631">
                <a:tc>
                  <a:txBody>
                    <a:bodyPr/>
                    <a:lstStyle/>
                    <a:p>
                      <a:pPr marL="285750" indent="-285750" algn="l" fontAlgn="b">
                        <a:buFont typeface="Arial" panose="020B0604020202020204" pitchFamily="34" charset="0"/>
                        <a:buChar char="•"/>
                      </a:pPr>
                      <a:r>
                        <a:rPr lang="en-US" sz="1600" b="1" u="none" strike="noStrike" dirty="0">
                          <a:effectLst/>
                        </a:rPr>
                        <a:t>STORIES</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Number of stories in primary dwelling</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52243848"/>
                  </a:ext>
                </a:extLst>
              </a:tr>
              <a:tr h="310631">
                <a:tc>
                  <a:txBody>
                    <a:bodyPr/>
                    <a:lstStyle/>
                    <a:p>
                      <a:pPr marL="285750" indent="-285750" algn="l" fontAlgn="b">
                        <a:buFont typeface="Arial" panose="020B0604020202020204" pitchFamily="34" charset="0"/>
                        <a:buChar char="•"/>
                      </a:pPr>
                      <a:r>
                        <a:rPr lang="en-US" sz="1600" b="1" u="none" strike="noStrike" dirty="0">
                          <a:effectLst/>
                        </a:rPr>
                        <a:t>SALEDATE</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Date of most recent sale</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263312590"/>
                  </a:ext>
                </a:extLst>
              </a:tr>
              <a:tr h="310631">
                <a:tc>
                  <a:txBody>
                    <a:bodyPr/>
                    <a:lstStyle/>
                    <a:p>
                      <a:pPr marL="285750" indent="-285750" algn="l" fontAlgn="b">
                        <a:buFont typeface="Arial" panose="020B0604020202020204" pitchFamily="34" charset="0"/>
                        <a:buChar char="•"/>
                      </a:pPr>
                      <a:r>
                        <a:rPr lang="en-US" sz="1600" b="1" u="none" strike="noStrike" dirty="0">
                          <a:effectLst/>
                        </a:rPr>
                        <a:t>PRICE</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Price of most recent sale</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917124670"/>
                  </a:ext>
                </a:extLst>
              </a:tr>
              <a:tr h="310631">
                <a:tc>
                  <a:txBody>
                    <a:bodyPr/>
                    <a:lstStyle/>
                    <a:p>
                      <a:pPr marL="285750" indent="-285750" algn="l" fontAlgn="b">
                        <a:buFont typeface="Arial" panose="020B0604020202020204" pitchFamily="34" charset="0"/>
                        <a:buChar char="•"/>
                      </a:pPr>
                      <a:r>
                        <a:rPr lang="en-US" sz="1600" b="1" u="none" strike="noStrike" dirty="0">
                          <a:effectLst/>
                        </a:rPr>
                        <a:t>QUALIFIED</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Qualified</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76140764"/>
                  </a:ext>
                </a:extLst>
              </a:tr>
              <a:tr h="310631">
                <a:tc>
                  <a:txBody>
                    <a:bodyPr/>
                    <a:lstStyle/>
                    <a:p>
                      <a:pPr marL="285750" indent="-285750" algn="l" fontAlgn="b">
                        <a:buFont typeface="Arial" panose="020B0604020202020204" pitchFamily="34" charset="0"/>
                        <a:buChar char="•"/>
                      </a:pPr>
                      <a:r>
                        <a:rPr lang="en-US" sz="1600" b="1" u="none" strike="noStrike" dirty="0">
                          <a:effectLst/>
                        </a:rPr>
                        <a:t>STYLE</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Style</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723084137"/>
                  </a:ext>
                </a:extLst>
              </a:tr>
              <a:tr h="310631">
                <a:tc>
                  <a:txBody>
                    <a:bodyPr/>
                    <a:lstStyle/>
                    <a:p>
                      <a:pPr marL="285750" indent="-285750" algn="l" fontAlgn="b">
                        <a:buFont typeface="Arial" panose="020B0604020202020204" pitchFamily="34" charset="0"/>
                        <a:buChar char="•"/>
                      </a:pPr>
                      <a:r>
                        <a:rPr lang="en-US" sz="1600" b="1" u="none" strike="noStrike" dirty="0">
                          <a:effectLst/>
                        </a:rPr>
                        <a:t>STRUCT</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Structure</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454528933"/>
                  </a:ext>
                </a:extLst>
              </a:tr>
              <a:tr h="310631">
                <a:tc>
                  <a:txBody>
                    <a:bodyPr/>
                    <a:lstStyle/>
                    <a:p>
                      <a:pPr marL="285750" indent="-285750" algn="l" fontAlgn="b">
                        <a:buFont typeface="Arial" panose="020B0604020202020204" pitchFamily="34" charset="0"/>
                        <a:buChar char="•"/>
                      </a:pPr>
                      <a:r>
                        <a:rPr lang="en-US" sz="1600" b="1" u="none" strike="noStrike" dirty="0">
                          <a:effectLst/>
                        </a:rPr>
                        <a:t>GRADE</a:t>
                      </a:r>
                      <a:endParaRPr lang="en-US" sz="16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800" u="none" strike="noStrike" dirty="0">
                          <a:effectLst/>
                        </a:rPr>
                        <a:t>Grade</a:t>
                      </a:r>
                      <a:endParaRPr lang="en-US" sz="18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46367445"/>
                  </a:ext>
                </a:extLst>
              </a:tr>
            </a:tbl>
          </a:graphicData>
        </a:graphic>
      </p:graphicFrame>
      <p:sp>
        <p:nvSpPr>
          <p:cNvPr id="6" name="Rectangle 5">
            <a:extLst>
              <a:ext uri="{FF2B5EF4-FFF2-40B4-BE49-F238E27FC236}">
                <a16:creationId xmlns:a16="http://schemas.microsoft.com/office/drawing/2014/main" id="{BE993F20-F6CE-481F-BC55-E91AA6D91BCC}"/>
              </a:ext>
            </a:extLst>
          </p:cNvPr>
          <p:cNvSpPr/>
          <p:nvPr/>
        </p:nvSpPr>
        <p:spPr>
          <a:xfrm>
            <a:off x="4776311" y="3244334"/>
            <a:ext cx="2639377" cy="369332"/>
          </a:xfrm>
          <a:prstGeom prst="rect">
            <a:avLst/>
          </a:prstGeom>
        </p:spPr>
        <p:txBody>
          <a:bodyPr wrap="none">
            <a:spAutoFit/>
          </a:bodyPr>
          <a:lstStyle/>
          <a:p>
            <a:r>
              <a:rPr lang="en-US" dirty="0"/>
              <a:t>Data Glossary </a:t>
            </a:r>
            <a:r>
              <a:rPr lang="en-US" dirty="0">
                <a:sym typeface="Century Schoolbook"/>
              </a:rPr>
              <a:t>(Continued)</a:t>
            </a:r>
            <a:endParaRPr lang="en-US" dirty="0"/>
          </a:p>
        </p:txBody>
      </p:sp>
      <p:sp>
        <p:nvSpPr>
          <p:cNvPr id="7" name="Title 1">
            <a:extLst>
              <a:ext uri="{FF2B5EF4-FFF2-40B4-BE49-F238E27FC236}">
                <a16:creationId xmlns:a16="http://schemas.microsoft.com/office/drawing/2014/main" id="{551CFD04-EEF9-42F5-8D84-E44092BCC925}"/>
              </a:ext>
            </a:extLst>
          </p:cNvPr>
          <p:cNvSpPr>
            <a:spLocks noGrp="1"/>
          </p:cNvSpPr>
          <p:nvPr>
            <p:ph type="title"/>
          </p:nvPr>
        </p:nvSpPr>
        <p:spPr>
          <a:xfrm>
            <a:off x="178443" y="133631"/>
            <a:ext cx="10515600" cy="989113"/>
          </a:xfrm>
        </p:spPr>
        <p:txBody>
          <a:bodyPr/>
          <a:lstStyle/>
          <a:p>
            <a:r>
              <a:rPr lang="en-US" b="1" dirty="0"/>
              <a:t>Data Glossary</a:t>
            </a:r>
          </a:p>
        </p:txBody>
      </p:sp>
    </p:spTree>
    <p:extLst>
      <p:ext uri="{BB962C8B-B14F-4D97-AF65-F5344CB8AC3E}">
        <p14:creationId xmlns:p14="http://schemas.microsoft.com/office/powerpoint/2010/main" val="16566265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1275F-30F7-444B-A6D3-622AD64A4D24}"/>
              </a:ext>
            </a:extLst>
          </p:cNvPr>
          <p:cNvSpPr>
            <a:spLocks noGrp="1"/>
          </p:cNvSpPr>
          <p:nvPr>
            <p:ph type="title"/>
          </p:nvPr>
        </p:nvSpPr>
        <p:spPr>
          <a:xfrm>
            <a:off x="178443" y="133631"/>
            <a:ext cx="10515600" cy="1325563"/>
          </a:xfrm>
        </p:spPr>
        <p:txBody>
          <a:bodyPr/>
          <a:lstStyle/>
          <a:p>
            <a:r>
              <a:rPr lang="en-US" b="1" dirty="0"/>
              <a:t>Data Glossary </a:t>
            </a:r>
            <a:r>
              <a:rPr lang="en-US" b="1" dirty="0">
                <a:sym typeface="Century Schoolbook"/>
              </a:rPr>
              <a:t>(Continued)</a:t>
            </a:r>
            <a:endParaRPr lang="en-US" b="1" dirty="0"/>
          </a:p>
        </p:txBody>
      </p:sp>
      <p:graphicFrame>
        <p:nvGraphicFramePr>
          <p:cNvPr id="4" name="Content Placeholder 3">
            <a:extLst>
              <a:ext uri="{FF2B5EF4-FFF2-40B4-BE49-F238E27FC236}">
                <a16:creationId xmlns:a16="http://schemas.microsoft.com/office/drawing/2014/main" id="{FCE65598-85C5-4AFF-9E87-0E65EF925BF5}"/>
              </a:ext>
            </a:extLst>
          </p:cNvPr>
          <p:cNvGraphicFramePr>
            <a:graphicFrameLocks noGrp="1"/>
          </p:cNvGraphicFramePr>
          <p:nvPr>
            <p:ph idx="1"/>
            <p:extLst>
              <p:ext uri="{D42A27DB-BD31-4B8C-83A1-F6EECF244321}">
                <p14:modId xmlns:p14="http://schemas.microsoft.com/office/powerpoint/2010/main" val="818612252"/>
              </p:ext>
            </p:extLst>
          </p:nvPr>
        </p:nvGraphicFramePr>
        <p:xfrm>
          <a:off x="178443" y="1189934"/>
          <a:ext cx="10971835" cy="5349240"/>
        </p:xfrm>
        <a:graphic>
          <a:graphicData uri="http://schemas.openxmlformats.org/drawingml/2006/table">
            <a:tbl>
              <a:tblPr>
                <a:tableStyleId>{5C22544A-7EE6-4342-B048-85BDC9FD1C3A}</a:tableStyleId>
              </a:tblPr>
              <a:tblGrid>
                <a:gridCol w="3261963">
                  <a:extLst>
                    <a:ext uri="{9D8B030D-6E8A-4147-A177-3AD203B41FA5}">
                      <a16:colId xmlns:a16="http://schemas.microsoft.com/office/drawing/2014/main" val="383326338"/>
                    </a:ext>
                  </a:extLst>
                </a:gridCol>
                <a:gridCol w="7709872">
                  <a:extLst>
                    <a:ext uri="{9D8B030D-6E8A-4147-A177-3AD203B41FA5}">
                      <a16:colId xmlns:a16="http://schemas.microsoft.com/office/drawing/2014/main" val="2008031347"/>
                    </a:ext>
                  </a:extLst>
                </a:gridCol>
              </a:tblGrid>
              <a:tr h="248247">
                <a:tc>
                  <a:txBody>
                    <a:bodyPr/>
                    <a:lstStyle/>
                    <a:p>
                      <a:pPr marL="0" indent="0" algn="l" fontAlgn="b">
                        <a:buFont typeface="Arial" panose="020B0604020202020204" pitchFamily="34" charset="0"/>
                        <a:buNone/>
                      </a:pPr>
                      <a:r>
                        <a:rPr lang="en-US" sz="1600" b="1" u="none" strike="noStrike" dirty="0">
                          <a:effectLst/>
                        </a:rPr>
                        <a:t>           Variable</a:t>
                      </a:r>
                      <a:endParaRPr lang="en-US" sz="1600" b="1" i="0" u="none" strike="noStrike" dirty="0">
                        <a:solidFill>
                          <a:srgbClr val="000000"/>
                        </a:solidFill>
                        <a:effectLst/>
                        <a:latin typeface="Calibri" panose="020F0502020204030204" pitchFamily="34" charset="0"/>
                      </a:endParaRPr>
                    </a:p>
                  </a:txBody>
                  <a:tcPr marL="7620" marR="7620" marT="7620" marB="0" anchor="b">
                    <a:solidFill>
                      <a:schemeClr val="accent2">
                        <a:lumMod val="40000"/>
                        <a:lumOff val="60000"/>
                      </a:schemeClr>
                    </a:solidFill>
                  </a:tcPr>
                </a:tc>
                <a:tc>
                  <a:txBody>
                    <a:bodyPr/>
                    <a:lstStyle/>
                    <a:p>
                      <a:pPr algn="l" fontAlgn="b"/>
                      <a:r>
                        <a:rPr lang="en-US" sz="1800" b="1" u="none" strike="noStrike" dirty="0">
                          <a:effectLst/>
                        </a:rPr>
                        <a:t>Description</a:t>
                      </a:r>
                      <a:endParaRPr lang="en-US" sz="1800" b="1" i="0" u="none" strike="noStrike" dirty="0">
                        <a:solidFill>
                          <a:srgbClr val="000000"/>
                        </a:solidFill>
                        <a:effectLst/>
                        <a:latin typeface="Calibri" panose="020F0502020204030204" pitchFamily="34" charset="0"/>
                      </a:endParaRPr>
                    </a:p>
                  </a:txBody>
                  <a:tcPr marL="7620" marR="7620" marT="7620" marB="0" anchor="b">
                    <a:solidFill>
                      <a:schemeClr val="accent2">
                        <a:lumMod val="40000"/>
                        <a:lumOff val="60000"/>
                      </a:schemeClr>
                    </a:solidFill>
                  </a:tcPr>
                </a:tc>
                <a:extLst>
                  <a:ext uri="{0D108BD9-81ED-4DB2-BD59-A6C34878D82A}">
                    <a16:rowId xmlns:a16="http://schemas.microsoft.com/office/drawing/2014/main" val="146653024"/>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CNDTN</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Condition</a:t>
                      </a:r>
                    </a:p>
                  </a:txBody>
                  <a:tcPr marL="7620" marR="7620" marT="7620" marB="0" anchor="b"/>
                </a:tc>
                <a:extLst>
                  <a:ext uri="{0D108BD9-81ED-4DB2-BD59-A6C34878D82A}">
                    <a16:rowId xmlns:a16="http://schemas.microsoft.com/office/drawing/2014/main" val="3498828650"/>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EXTWALL</a:t>
                      </a:r>
                    </a:p>
                  </a:txBody>
                  <a:tcPr marL="7620" marR="7620" marT="7620" marB="0" anchor="b"/>
                </a:tc>
                <a:tc>
                  <a:txBody>
                    <a:bodyPr/>
                    <a:lstStyle/>
                    <a:p>
                      <a:pPr marL="0" algn="l" defTabSz="914400" rtl="0" eaLnBrk="1" fontAlgn="b" latinLnBrk="0" hangingPunct="1"/>
                      <a:r>
                        <a:rPr lang="en-US" sz="1800" u="none" strike="noStrike" kern="1200" dirty="0" err="1">
                          <a:solidFill>
                            <a:schemeClr val="dk1"/>
                          </a:solidFill>
                          <a:effectLst/>
                          <a:latin typeface="+mn-lt"/>
                          <a:ea typeface="+mn-ea"/>
                          <a:cs typeface="+mn-cs"/>
                        </a:rPr>
                        <a:t>Extrerior</a:t>
                      </a:r>
                      <a:r>
                        <a:rPr lang="en-US" sz="1800" u="none" strike="noStrike" kern="1200" dirty="0">
                          <a:solidFill>
                            <a:schemeClr val="dk1"/>
                          </a:solidFill>
                          <a:effectLst/>
                          <a:latin typeface="+mn-lt"/>
                          <a:ea typeface="+mn-ea"/>
                          <a:cs typeface="+mn-cs"/>
                        </a:rPr>
                        <a:t> wall</a:t>
                      </a:r>
                    </a:p>
                  </a:txBody>
                  <a:tcPr marL="7620" marR="7620" marT="7620" marB="0" anchor="b"/>
                </a:tc>
                <a:extLst>
                  <a:ext uri="{0D108BD9-81ED-4DB2-BD59-A6C34878D82A}">
                    <a16:rowId xmlns:a16="http://schemas.microsoft.com/office/drawing/2014/main" val="3695040191"/>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ROOF</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Roof type</a:t>
                      </a:r>
                    </a:p>
                  </a:txBody>
                  <a:tcPr marL="7620" marR="7620" marT="7620" marB="0" anchor="b"/>
                </a:tc>
                <a:extLst>
                  <a:ext uri="{0D108BD9-81ED-4DB2-BD59-A6C34878D82A}">
                    <a16:rowId xmlns:a16="http://schemas.microsoft.com/office/drawing/2014/main" val="2104504296"/>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INTWALL</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Interior wall</a:t>
                      </a:r>
                    </a:p>
                  </a:txBody>
                  <a:tcPr marL="7620" marR="7620" marT="7620" marB="0" anchor="b"/>
                </a:tc>
                <a:extLst>
                  <a:ext uri="{0D108BD9-81ED-4DB2-BD59-A6C34878D82A}">
                    <a16:rowId xmlns:a16="http://schemas.microsoft.com/office/drawing/2014/main" val="4035136531"/>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KITCHENS</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Number of kitchens</a:t>
                      </a:r>
                    </a:p>
                  </a:txBody>
                  <a:tcPr marL="7620" marR="7620" marT="7620" marB="0" anchor="b"/>
                </a:tc>
                <a:extLst>
                  <a:ext uri="{0D108BD9-81ED-4DB2-BD59-A6C34878D82A}">
                    <a16:rowId xmlns:a16="http://schemas.microsoft.com/office/drawing/2014/main" val="3180692639"/>
                  </a:ext>
                </a:extLst>
              </a:tr>
              <a:tr h="241955">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FIREPLACES</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Number of fireplaces</a:t>
                      </a:r>
                    </a:p>
                  </a:txBody>
                  <a:tcPr marL="7620" marR="7620" marT="7620" marB="0" anchor="b"/>
                </a:tc>
                <a:extLst>
                  <a:ext uri="{0D108BD9-81ED-4DB2-BD59-A6C34878D82A}">
                    <a16:rowId xmlns:a16="http://schemas.microsoft.com/office/drawing/2014/main" val="1143910689"/>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LANDAREA</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Land area of property in square feet</a:t>
                      </a:r>
                    </a:p>
                  </a:txBody>
                  <a:tcPr marL="7620" marR="7620" marT="7620" marB="0" anchor="b"/>
                </a:tc>
                <a:extLst>
                  <a:ext uri="{0D108BD9-81ED-4DB2-BD59-A6C34878D82A}">
                    <a16:rowId xmlns:a16="http://schemas.microsoft.com/office/drawing/2014/main" val="573638794"/>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SOURCE</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Raw Data Source</a:t>
                      </a:r>
                    </a:p>
                  </a:txBody>
                  <a:tcPr marL="7620" marR="7620" marT="7620" marB="0" anchor="b"/>
                </a:tc>
                <a:extLst>
                  <a:ext uri="{0D108BD9-81ED-4DB2-BD59-A6C34878D82A}">
                    <a16:rowId xmlns:a16="http://schemas.microsoft.com/office/drawing/2014/main" val="2627535181"/>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LIVING_GBA</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Gross building area in square feet</a:t>
                      </a:r>
                    </a:p>
                  </a:txBody>
                  <a:tcPr marL="7620" marR="7620" marT="7620" marB="0" anchor="b"/>
                </a:tc>
                <a:extLst>
                  <a:ext uri="{0D108BD9-81ED-4DB2-BD59-A6C34878D82A}">
                    <a16:rowId xmlns:a16="http://schemas.microsoft.com/office/drawing/2014/main" val="3293240497"/>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FULLADDRESS</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Full Street Address</a:t>
                      </a:r>
                    </a:p>
                  </a:txBody>
                  <a:tcPr marL="7620" marR="7620" marT="7620" marB="0" anchor="b"/>
                </a:tc>
                <a:extLst>
                  <a:ext uri="{0D108BD9-81ED-4DB2-BD59-A6C34878D82A}">
                    <a16:rowId xmlns:a16="http://schemas.microsoft.com/office/drawing/2014/main" val="905417726"/>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ZIPCODE</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Zip Code</a:t>
                      </a:r>
                    </a:p>
                  </a:txBody>
                  <a:tcPr marL="7620" marR="7620" marT="7620" marB="0" anchor="b"/>
                </a:tc>
                <a:extLst>
                  <a:ext uri="{0D108BD9-81ED-4DB2-BD59-A6C34878D82A}">
                    <a16:rowId xmlns:a16="http://schemas.microsoft.com/office/drawing/2014/main" val="271691939"/>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LATITUDE</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Latitude</a:t>
                      </a:r>
                    </a:p>
                  </a:txBody>
                  <a:tcPr marL="7620" marR="7620" marT="7620" marB="0" anchor="b"/>
                </a:tc>
                <a:extLst>
                  <a:ext uri="{0D108BD9-81ED-4DB2-BD59-A6C34878D82A}">
                    <a16:rowId xmlns:a16="http://schemas.microsoft.com/office/drawing/2014/main" val="3590590634"/>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LONGITUDE</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Longitude</a:t>
                      </a:r>
                    </a:p>
                  </a:txBody>
                  <a:tcPr marL="7620" marR="7620" marT="7620" marB="0" anchor="b"/>
                </a:tc>
                <a:extLst>
                  <a:ext uri="{0D108BD9-81ED-4DB2-BD59-A6C34878D82A}">
                    <a16:rowId xmlns:a16="http://schemas.microsoft.com/office/drawing/2014/main" val="535625483"/>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ASSESSMENT_NBHD</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Neighborhood ID</a:t>
                      </a:r>
                    </a:p>
                  </a:txBody>
                  <a:tcPr marL="7620" marR="7620" marT="7620" marB="0" anchor="b"/>
                </a:tc>
                <a:extLst>
                  <a:ext uri="{0D108BD9-81ED-4DB2-BD59-A6C34878D82A}">
                    <a16:rowId xmlns:a16="http://schemas.microsoft.com/office/drawing/2014/main" val="2220064615"/>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WARD</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Ward (District is divided into eight wards, each with approximately 75,000 residents)</a:t>
                      </a:r>
                    </a:p>
                  </a:txBody>
                  <a:tcPr marL="7620" marR="7620" marT="7620" marB="0" anchor="b"/>
                </a:tc>
                <a:extLst>
                  <a:ext uri="{0D108BD9-81ED-4DB2-BD59-A6C34878D82A}">
                    <a16:rowId xmlns:a16="http://schemas.microsoft.com/office/drawing/2014/main" val="3502323243"/>
                  </a:ext>
                </a:extLst>
              </a:tr>
              <a:tr h="248247">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SQUARE</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Square (from SSL)</a:t>
                      </a:r>
                    </a:p>
                  </a:txBody>
                  <a:tcPr marL="7620" marR="7620" marT="7620" marB="0" anchor="b"/>
                </a:tc>
                <a:extLst>
                  <a:ext uri="{0D108BD9-81ED-4DB2-BD59-A6C34878D82A}">
                    <a16:rowId xmlns:a16="http://schemas.microsoft.com/office/drawing/2014/main" val="2521142043"/>
                  </a:ext>
                </a:extLst>
              </a:tr>
              <a:tr h="0">
                <a:tc>
                  <a:txBody>
                    <a:bodyPr/>
                    <a:lstStyle/>
                    <a:p>
                      <a:pPr marL="285750" indent="-285750" algn="l" defTabSz="914400" rtl="0" eaLnBrk="1" fontAlgn="b" latinLnBrk="0" hangingPunct="1">
                        <a:buFont typeface="Arial" panose="020B0604020202020204" pitchFamily="34" charset="0"/>
                        <a:buChar char="•"/>
                      </a:pPr>
                      <a:r>
                        <a:rPr lang="en-US" sz="1600" b="1" u="none" strike="noStrike" kern="1200" dirty="0">
                          <a:solidFill>
                            <a:schemeClr val="dk1"/>
                          </a:solidFill>
                          <a:effectLst/>
                          <a:latin typeface="+mn-lt"/>
                          <a:ea typeface="+mn-ea"/>
                          <a:cs typeface="+mn-cs"/>
                        </a:rPr>
                        <a:t>QUADRANT</a:t>
                      </a:r>
                    </a:p>
                  </a:txBody>
                  <a:tcPr marL="7620" marR="7620" marT="7620" marB="0" anchor="b"/>
                </a:tc>
                <a:tc>
                  <a:txBody>
                    <a:bodyPr/>
                    <a:lstStyle/>
                    <a:p>
                      <a:pPr marL="0" algn="l" defTabSz="914400" rtl="0" eaLnBrk="1" fontAlgn="b" latinLnBrk="0" hangingPunct="1"/>
                      <a:r>
                        <a:rPr lang="en-US" sz="1800" u="none" strike="noStrike" kern="1200" dirty="0">
                          <a:solidFill>
                            <a:schemeClr val="dk1"/>
                          </a:solidFill>
                          <a:effectLst/>
                          <a:latin typeface="+mn-lt"/>
                          <a:ea typeface="+mn-ea"/>
                          <a:cs typeface="+mn-cs"/>
                        </a:rPr>
                        <a:t>City quadrant (NE,SE,SW,NW)</a:t>
                      </a:r>
                    </a:p>
                  </a:txBody>
                  <a:tcPr marL="7620" marR="7620" marT="7620" marB="0" anchor="b"/>
                </a:tc>
                <a:extLst>
                  <a:ext uri="{0D108BD9-81ED-4DB2-BD59-A6C34878D82A}">
                    <a16:rowId xmlns:a16="http://schemas.microsoft.com/office/drawing/2014/main" val="3160023819"/>
                  </a:ext>
                </a:extLst>
              </a:tr>
            </a:tbl>
          </a:graphicData>
        </a:graphic>
      </p:graphicFrame>
    </p:spTree>
    <p:extLst>
      <p:ext uri="{BB962C8B-B14F-4D97-AF65-F5344CB8AC3E}">
        <p14:creationId xmlns:p14="http://schemas.microsoft.com/office/powerpoint/2010/main" val="3666573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1275F-30F7-444B-A6D3-622AD64A4D24}"/>
              </a:ext>
            </a:extLst>
          </p:cNvPr>
          <p:cNvSpPr>
            <a:spLocks noGrp="1"/>
          </p:cNvSpPr>
          <p:nvPr>
            <p:ph type="title"/>
          </p:nvPr>
        </p:nvSpPr>
        <p:spPr>
          <a:xfrm>
            <a:off x="178443" y="133632"/>
            <a:ext cx="10515600" cy="850216"/>
          </a:xfrm>
        </p:spPr>
        <p:txBody>
          <a:bodyPr/>
          <a:lstStyle/>
          <a:p>
            <a:r>
              <a:rPr lang="en-US" b="1" dirty="0"/>
              <a:t>Data Glossary </a:t>
            </a:r>
            <a:r>
              <a:rPr lang="en-US" b="1" dirty="0">
                <a:sym typeface="Century Schoolbook"/>
              </a:rPr>
              <a:t>(Continued)</a:t>
            </a:r>
            <a:endParaRPr lang="en-US" b="1" dirty="0"/>
          </a:p>
        </p:txBody>
      </p:sp>
      <p:pic>
        <p:nvPicPr>
          <p:cNvPr id="6" name="Picture 5">
            <a:extLst>
              <a:ext uri="{FF2B5EF4-FFF2-40B4-BE49-F238E27FC236}">
                <a16:creationId xmlns:a16="http://schemas.microsoft.com/office/drawing/2014/main" id="{E3DB6D93-1EDD-48BB-A358-1E7581248599}"/>
              </a:ext>
            </a:extLst>
          </p:cNvPr>
          <p:cNvPicPr>
            <a:picLocks noChangeAspect="1"/>
          </p:cNvPicPr>
          <p:nvPr/>
        </p:nvPicPr>
        <p:blipFill>
          <a:blip r:embed="rId3"/>
          <a:stretch>
            <a:fillRect/>
          </a:stretch>
        </p:blipFill>
        <p:spPr>
          <a:xfrm>
            <a:off x="775504" y="877024"/>
            <a:ext cx="9813208" cy="5847344"/>
          </a:xfrm>
          <a:prstGeom prst="rect">
            <a:avLst/>
          </a:prstGeom>
        </p:spPr>
      </p:pic>
    </p:spTree>
    <p:extLst>
      <p:ext uri="{BB962C8B-B14F-4D97-AF65-F5344CB8AC3E}">
        <p14:creationId xmlns:p14="http://schemas.microsoft.com/office/powerpoint/2010/main" val="3992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7AB15-89D3-4C43-8374-90AE91C89B33}"/>
              </a:ext>
            </a:extLst>
          </p:cNvPr>
          <p:cNvSpPr>
            <a:spLocks noGrp="1"/>
          </p:cNvSpPr>
          <p:nvPr>
            <p:ph type="title"/>
          </p:nvPr>
        </p:nvSpPr>
        <p:spPr/>
        <p:txBody>
          <a:bodyPr/>
          <a:lstStyle/>
          <a:p>
            <a:r>
              <a:rPr lang="en-US" b="1" dirty="0"/>
              <a:t>Initial Data </a:t>
            </a:r>
          </a:p>
        </p:txBody>
      </p:sp>
      <p:sp>
        <p:nvSpPr>
          <p:cNvPr id="3" name="Content Placeholder 2">
            <a:extLst>
              <a:ext uri="{FF2B5EF4-FFF2-40B4-BE49-F238E27FC236}">
                <a16:creationId xmlns:a16="http://schemas.microsoft.com/office/drawing/2014/main" id="{EA0DC522-2A2E-424C-B712-1B9C87EFCF17}"/>
              </a:ext>
            </a:extLst>
          </p:cNvPr>
          <p:cNvSpPr>
            <a:spLocks noGrp="1"/>
          </p:cNvSpPr>
          <p:nvPr>
            <p:ph idx="1"/>
          </p:nvPr>
        </p:nvSpPr>
        <p:spPr>
          <a:xfrm>
            <a:off x="646111" y="1595718"/>
            <a:ext cx="8946541" cy="4195481"/>
          </a:xfrm>
        </p:spPr>
        <p:txBody>
          <a:bodyPr/>
          <a:lstStyle/>
          <a:p>
            <a:r>
              <a:rPr lang="en-US" dirty="0"/>
              <a:t>Total Observations – 158,957 </a:t>
            </a:r>
          </a:p>
          <a:p>
            <a:r>
              <a:rPr lang="en-US" dirty="0"/>
              <a:t>Observations Containing Price Data- 98,216  </a:t>
            </a:r>
          </a:p>
          <a:p>
            <a:r>
              <a:rPr lang="en-US" dirty="0"/>
              <a:t>Time Range of Housing Price Data – 1947 to 2018  </a:t>
            </a:r>
          </a:p>
        </p:txBody>
      </p:sp>
      <p:pic>
        <p:nvPicPr>
          <p:cNvPr id="4" name="Picture 3">
            <a:extLst>
              <a:ext uri="{FF2B5EF4-FFF2-40B4-BE49-F238E27FC236}">
                <a16:creationId xmlns:a16="http://schemas.microsoft.com/office/drawing/2014/main" id="{C53C174B-D3C7-7043-95BD-1A71659E6556}"/>
              </a:ext>
            </a:extLst>
          </p:cNvPr>
          <p:cNvPicPr>
            <a:picLocks noChangeAspect="1"/>
          </p:cNvPicPr>
          <p:nvPr/>
        </p:nvPicPr>
        <p:blipFill>
          <a:blip r:embed="rId3"/>
          <a:stretch>
            <a:fillRect/>
          </a:stretch>
        </p:blipFill>
        <p:spPr>
          <a:xfrm>
            <a:off x="358792" y="3711388"/>
            <a:ext cx="10965826" cy="2263588"/>
          </a:xfrm>
          <a:prstGeom prst="rect">
            <a:avLst/>
          </a:prstGeom>
        </p:spPr>
      </p:pic>
    </p:spTree>
    <p:extLst>
      <p:ext uri="{BB962C8B-B14F-4D97-AF65-F5344CB8AC3E}">
        <p14:creationId xmlns:p14="http://schemas.microsoft.com/office/powerpoint/2010/main" val="2083674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15B4D60-E50E-40AE-B936-27A7328BDAF4}"/>
              </a:ext>
            </a:extLst>
          </p:cNvPr>
          <p:cNvSpPr>
            <a:spLocks noGrp="1"/>
          </p:cNvSpPr>
          <p:nvPr>
            <p:ph type="title"/>
          </p:nvPr>
        </p:nvSpPr>
        <p:spPr>
          <a:xfrm>
            <a:off x="646113" y="452438"/>
            <a:ext cx="9404350" cy="1400175"/>
          </a:xfrm>
        </p:spPr>
        <p:txBody>
          <a:bodyPr/>
          <a:lstStyle/>
          <a:p>
            <a:r>
              <a:rPr lang="en-US" dirty="0"/>
              <a:t>Part 1: Data Prep</a:t>
            </a:r>
            <a:br>
              <a:rPr lang="en-US" dirty="0"/>
            </a:br>
            <a:r>
              <a:rPr lang="en-US" dirty="0"/>
              <a:t>Raw Data – Outlier Removal  </a:t>
            </a:r>
          </a:p>
        </p:txBody>
      </p:sp>
      <p:pic>
        <p:nvPicPr>
          <p:cNvPr id="6" name="Picture 5">
            <a:extLst>
              <a:ext uri="{FF2B5EF4-FFF2-40B4-BE49-F238E27FC236}">
                <a16:creationId xmlns:a16="http://schemas.microsoft.com/office/drawing/2014/main" id="{1BB2A27E-79B9-4C40-9421-DE523091A05E}"/>
              </a:ext>
            </a:extLst>
          </p:cNvPr>
          <p:cNvPicPr>
            <a:picLocks noChangeAspect="1"/>
          </p:cNvPicPr>
          <p:nvPr/>
        </p:nvPicPr>
        <p:blipFill>
          <a:blip r:embed="rId3"/>
          <a:stretch>
            <a:fillRect/>
          </a:stretch>
        </p:blipFill>
        <p:spPr>
          <a:xfrm>
            <a:off x="785252" y="2033561"/>
            <a:ext cx="9126071" cy="4634831"/>
          </a:xfrm>
          <a:prstGeom prst="rect">
            <a:avLst/>
          </a:prstGeom>
        </p:spPr>
      </p:pic>
    </p:spTree>
    <p:extLst>
      <p:ext uri="{BB962C8B-B14F-4D97-AF65-F5344CB8AC3E}">
        <p14:creationId xmlns:p14="http://schemas.microsoft.com/office/powerpoint/2010/main" val="6934792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TotalTime>
  <Words>587</Words>
  <Application>Microsoft Macintosh PowerPoint</Application>
  <PresentationFormat>Widescreen</PresentationFormat>
  <Paragraphs>131</Paragraphs>
  <Slides>15</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Arial Narrow</vt:lpstr>
      <vt:lpstr>Calibri</vt:lpstr>
      <vt:lpstr>Century Gothic</vt:lpstr>
      <vt:lpstr>Century Schoolbook</vt:lpstr>
      <vt:lpstr>Wingdings 3</vt:lpstr>
      <vt:lpstr>Ion</vt:lpstr>
      <vt:lpstr>Dwellings prices in the DC metropolitan area</vt:lpstr>
      <vt:lpstr>Are dwellings in the DC metropolitan area priced significantly differently from one another based on quadrant?  </vt:lpstr>
      <vt:lpstr>PowerPoint Presentation</vt:lpstr>
      <vt:lpstr>PowerPoint Presentation</vt:lpstr>
      <vt:lpstr>Data Glossary</vt:lpstr>
      <vt:lpstr>Data Glossary (Continued)</vt:lpstr>
      <vt:lpstr>Data Glossary (Continued)</vt:lpstr>
      <vt:lpstr>Initial Data </vt:lpstr>
      <vt:lpstr>Part 1: Data Prep Raw Data – Outlier Removal  </vt:lpstr>
      <vt:lpstr>Data Prep Clean Data </vt:lpstr>
      <vt:lpstr>Part 2: Analysis of DC dwelling characteristics </vt:lpstr>
      <vt:lpstr>Part 3: Regression Analysis </vt:lpstr>
      <vt:lpstr>Feature Selection </vt:lpstr>
      <vt:lpstr>Collinearity Concerns</vt:lpstr>
      <vt:lpstr>Model Fitting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Dwellings prices in the DC metropolitan area</dc:title>
  <dc:creator>Microsoft Office User</dc:creator>
  <cp:lastModifiedBy>Microsoft Office User</cp:lastModifiedBy>
  <cp:revision>19</cp:revision>
  <dcterms:created xsi:type="dcterms:W3CDTF">2019-03-06T05:27:27Z</dcterms:created>
  <dcterms:modified xsi:type="dcterms:W3CDTF">2019-03-06T17:40:35Z</dcterms:modified>
</cp:coreProperties>
</file>